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M Sans" pitchFamily="2" charset="0"/>
      <p:regular r:id="rId14"/>
    </p:embeddedFont>
    <p:embeddedFont>
      <p:font typeface="DM Sans Bold" charset="0"/>
      <p:regular r:id="rId15"/>
    </p:embeddedFont>
    <p:embeddedFont>
      <p:font typeface="Montserrat" panose="00000500000000000000" pitchFamily="2" charset="0"/>
      <p:regular r:id="rId16"/>
    </p:embeddedFont>
    <p:embeddedFont>
      <p:font typeface="Montserrat Classic Bold" panose="020B0604020202020204" charset="0"/>
      <p:regular r:id="rId17"/>
    </p:embeddedFont>
    <p:embeddedFont>
      <p:font typeface="Open Sauce Bold" panose="020B0604020202020204" charset="0"/>
      <p:regular r:id="rId18"/>
    </p:embeddedFont>
    <p:embeddedFont>
      <p:font typeface="Oswald" panose="00000500000000000000" pitchFamily="2" charset="0"/>
      <p:regular r:id="rId19"/>
    </p:embeddedFont>
    <p:embeddedFont>
      <p:font typeface="Oswald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201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asureupleptons.wixsite.com/measureup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.svg"/><Relationship Id="rId9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719596" y="3202251"/>
            <a:ext cx="13308418" cy="4208864"/>
            <a:chOff x="0" y="0"/>
            <a:chExt cx="257007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70072" cy="812800"/>
            </a:xfrm>
            <a:custGeom>
              <a:avLst/>
              <a:gdLst/>
              <a:ahLst/>
              <a:cxnLst/>
              <a:rect l="l" t="t" r="r" b="b"/>
              <a:pathLst>
                <a:path w="2570072" h="812800">
                  <a:moveTo>
                    <a:pt x="0" y="0"/>
                  </a:moveTo>
                  <a:lnTo>
                    <a:pt x="2570072" y="0"/>
                  </a:lnTo>
                  <a:lnTo>
                    <a:pt x="257007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002149" y="317148"/>
            <a:ext cx="2939602" cy="1423104"/>
          </a:xfrm>
          <a:custGeom>
            <a:avLst/>
            <a:gdLst/>
            <a:ahLst/>
            <a:cxnLst/>
            <a:rect l="l" t="t" r="r" b="b"/>
            <a:pathLst>
              <a:path w="2939602" h="1423104">
                <a:moveTo>
                  <a:pt x="0" y="0"/>
                </a:moveTo>
                <a:lnTo>
                  <a:pt x="2939603" y="0"/>
                </a:lnTo>
                <a:lnTo>
                  <a:pt x="2939603" y="1423104"/>
                </a:lnTo>
                <a:lnTo>
                  <a:pt x="0" y="1423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0860" b="-457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719596" y="2926026"/>
            <a:ext cx="8724508" cy="277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Measure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36181" y="5429075"/>
            <a:ext cx="8291337" cy="118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"/>
              </a:rPr>
              <a:t>B Y   L E P T O N 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u="sng" spc="140">
                <a:solidFill>
                  <a:srgbClr val="231F20"/>
                </a:solidFill>
                <a:latin typeface="Montserrat Classic Bold"/>
                <a:hlinkClick r:id="rId6" tooltip="https://measureupleptons.wixsite.com/measureup"/>
              </a:rPr>
              <a:t>HTTPS://MEASUREUPLEPTONS.WIXSITE.COM/MEASUREUP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27518" y="2808307"/>
            <a:ext cx="4340886" cy="405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48"/>
              </a:lnSpc>
            </a:pPr>
            <a:r>
              <a:rPr lang="en-US" sz="23947" spc="2346">
                <a:solidFill>
                  <a:srgbClr val="231F20"/>
                </a:solidFill>
                <a:latin typeface="Oswald Bold"/>
              </a:rPr>
              <a:t>UP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57038" y="601199"/>
            <a:ext cx="4002262" cy="5086526"/>
          </a:xfrm>
          <a:custGeom>
            <a:avLst/>
            <a:gdLst/>
            <a:ahLst/>
            <a:cxnLst/>
            <a:rect l="l" t="t" r="r" b="b"/>
            <a:pathLst>
              <a:path w="4002262" h="5086526">
                <a:moveTo>
                  <a:pt x="0" y="0"/>
                </a:moveTo>
                <a:lnTo>
                  <a:pt x="4002262" y="0"/>
                </a:lnTo>
                <a:lnTo>
                  <a:pt x="4002262" y="5086525"/>
                </a:lnTo>
                <a:lnTo>
                  <a:pt x="0" y="5086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912" r="-48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236450"/>
            <a:ext cx="7229464" cy="2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9"/>
              </a:lnSpc>
            </a:pPr>
            <a:r>
              <a:rPr lang="en-US" sz="6782" spc="664">
                <a:solidFill>
                  <a:srgbClr val="231F20"/>
                </a:solidFill>
                <a:latin typeface="Oswald Bold"/>
              </a:rPr>
              <a:t>WHAT IS MEASUREUP?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59465" y="6484792"/>
            <a:ext cx="6221105" cy="23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9"/>
              </a:lnSpc>
            </a:pPr>
            <a:r>
              <a:rPr lang="en-US" sz="6782" spc="664">
                <a:solidFill>
                  <a:srgbClr val="231F20"/>
                </a:solidFill>
                <a:latin typeface="Oswald Bold"/>
              </a:rPr>
              <a:t>WHY CHOOSE MEASUREUP?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74303" y="1175438"/>
            <a:ext cx="4851496" cy="255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231F20"/>
                </a:solidFill>
                <a:latin typeface="Open Sauce Bold"/>
              </a:rPr>
              <a:t>The ultrasonic height measuring device is a portable and independent device designed to measure patients' heights accurately in clinics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57038" y="6686617"/>
            <a:ext cx="3685303" cy="2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231F20"/>
                </a:solidFill>
                <a:latin typeface="Open Sauce Bold"/>
              </a:rPr>
              <a:t>This wireless device helps medical clinics to fully automate the height measuring process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5265982"/>
            <a:ext cx="5014092" cy="5086526"/>
          </a:xfrm>
          <a:custGeom>
            <a:avLst/>
            <a:gdLst/>
            <a:ahLst/>
            <a:cxnLst/>
            <a:rect l="l" t="t" r="r" b="b"/>
            <a:pathLst>
              <a:path w="5014092" h="5086526">
                <a:moveTo>
                  <a:pt x="0" y="0"/>
                </a:moveTo>
                <a:lnTo>
                  <a:pt x="5014092" y="0"/>
                </a:lnTo>
                <a:lnTo>
                  <a:pt x="5014092" y="5086525"/>
                </a:lnTo>
                <a:lnTo>
                  <a:pt x="0" y="5086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5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890906" y="6050717"/>
            <a:ext cx="11784448" cy="3517055"/>
            <a:chOff x="0" y="0"/>
            <a:chExt cx="2275769" cy="679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75769" cy="679200"/>
            </a:xfrm>
            <a:custGeom>
              <a:avLst/>
              <a:gdLst/>
              <a:ahLst/>
              <a:cxnLst/>
              <a:rect l="l" t="t" r="r" b="b"/>
              <a:pathLst>
                <a:path w="2275769" h="679200">
                  <a:moveTo>
                    <a:pt x="0" y="0"/>
                  </a:moveTo>
                  <a:lnTo>
                    <a:pt x="2275769" y="0"/>
                  </a:lnTo>
                  <a:lnTo>
                    <a:pt x="2275769" y="679200"/>
                  </a:lnTo>
                  <a:lnTo>
                    <a:pt x="0" y="67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6122" y="705325"/>
            <a:ext cx="11784448" cy="3517055"/>
            <a:chOff x="0" y="0"/>
            <a:chExt cx="2275769" cy="679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75769" cy="679200"/>
            </a:xfrm>
            <a:custGeom>
              <a:avLst/>
              <a:gdLst/>
              <a:ahLst/>
              <a:cxnLst/>
              <a:rect l="l" t="t" r="r" b="b"/>
              <a:pathLst>
                <a:path w="2275769" h="679200">
                  <a:moveTo>
                    <a:pt x="0" y="0"/>
                  </a:moveTo>
                  <a:lnTo>
                    <a:pt x="2275769" y="0"/>
                  </a:lnTo>
                  <a:lnTo>
                    <a:pt x="2275769" y="679200"/>
                  </a:lnTo>
                  <a:lnTo>
                    <a:pt x="0" y="67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2267021"/>
            <a:ext cx="3476359" cy="3129467"/>
          </a:xfrm>
          <a:custGeom>
            <a:avLst/>
            <a:gdLst/>
            <a:ahLst/>
            <a:cxnLst/>
            <a:rect l="l" t="t" r="r" b="b"/>
            <a:pathLst>
              <a:path w="3476359" h="3129467">
                <a:moveTo>
                  <a:pt x="0" y="0"/>
                </a:moveTo>
                <a:lnTo>
                  <a:pt x="3476359" y="0"/>
                </a:lnTo>
                <a:lnTo>
                  <a:pt x="3476359" y="3129467"/>
                </a:lnTo>
                <a:lnTo>
                  <a:pt x="0" y="3129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930" b="-994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875250" y="2267021"/>
            <a:ext cx="2398136" cy="3129467"/>
          </a:xfrm>
          <a:custGeom>
            <a:avLst/>
            <a:gdLst/>
            <a:ahLst/>
            <a:cxnLst/>
            <a:rect l="l" t="t" r="r" b="b"/>
            <a:pathLst>
              <a:path w="2398136" h="3129467">
                <a:moveTo>
                  <a:pt x="0" y="0"/>
                </a:moveTo>
                <a:lnTo>
                  <a:pt x="2398136" y="0"/>
                </a:lnTo>
                <a:lnTo>
                  <a:pt x="2398136" y="3129467"/>
                </a:lnTo>
                <a:lnTo>
                  <a:pt x="0" y="3129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131" b="-498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392661" flipV="1">
            <a:off x="3104263" y="3017083"/>
            <a:ext cx="1961394" cy="701198"/>
          </a:xfrm>
          <a:custGeom>
            <a:avLst/>
            <a:gdLst/>
            <a:ahLst/>
            <a:cxnLst/>
            <a:rect l="l" t="t" r="r" b="b"/>
            <a:pathLst>
              <a:path w="1961394" h="701198">
                <a:moveTo>
                  <a:pt x="0" y="701199"/>
                </a:moveTo>
                <a:lnTo>
                  <a:pt x="1961394" y="701199"/>
                </a:lnTo>
                <a:lnTo>
                  <a:pt x="1961394" y="0"/>
                </a:lnTo>
                <a:lnTo>
                  <a:pt x="0" y="0"/>
                </a:lnTo>
                <a:lnTo>
                  <a:pt x="0" y="70119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597031">
            <a:off x="9585542" y="5452154"/>
            <a:ext cx="4548094" cy="4746576"/>
          </a:xfrm>
          <a:custGeom>
            <a:avLst/>
            <a:gdLst/>
            <a:ahLst/>
            <a:cxnLst/>
            <a:rect l="l" t="t" r="r" b="b"/>
            <a:pathLst>
              <a:path w="4548094" h="4746576">
                <a:moveTo>
                  <a:pt x="0" y="0"/>
                </a:moveTo>
                <a:lnTo>
                  <a:pt x="4548094" y="0"/>
                </a:lnTo>
                <a:lnTo>
                  <a:pt x="4548094" y="4746576"/>
                </a:lnTo>
                <a:lnTo>
                  <a:pt x="0" y="4746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3500" b="-690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6267602">
            <a:off x="14760542" y="6246969"/>
            <a:ext cx="3025688" cy="4413569"/>
          </a:xfrm>
          <a:custGeom>
            <a:avLst/>
            <a:gdLst/>
            <a:ahLst/>
            <a:cxnLst/>
            <a:rect l="l" t="t" r="r" b="b"/>
            <a:pathLst>
              <a:path w="3025688" h="4413569">
                <a:moveTo>
                  <a:pt x="0" y="0"/>
                </a:moveTo>
                <a:lnTo>
                  <a:pt x="3025687" y="0"/>
                </a:lnTo>
                <a:lnTo>
                  <a:pt x="3025687" y="4413569"/>
                </a:lnTo>
                <a:lnTo>
                  <a:pt x="0" y="44135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0298" r="-1232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8675274" y="7528820"/>
            <a:ext cx="1994577" cy="1057126"/>
          </a:xfrm>
          <a:custGeom>
            <a:avLst/>
            <a:gdLst/>
            <a:ahLst/>
            <a:cxnLst/>
            <a:rect l="l" t="t" r="r" b="b"/>
            <a:pathLst>
              <a:path w="1994577" h="1057126">
                <a:moveTo>
                  <a:pt x="0" y="0"/>
                </a:moveTo>
                <a:lnTo>
                  <a:pt x="1994578" y="0"/>
                </a:lnTo>
                <a:lnTo>
                  <a:pt x="1994578" y="1057126"/>
                </a:lnTo>
                <a:lnTo>
                  <a:pt x="0" y="10571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100226" y="3411022"/>
            <a:ext cx="6383357" cy="101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3663" lvl="1" indent="-321832" algn="just">
              <a:lnSpc>
                <a:spcPts val="4114"/>
              </a:lnSpc>
              <a:buFont typeface="Arial"/>
              <a:buChar char="•"/>
            </a:pPr>
            <a:r>
              <a:rPr lang="en-US" sz="2981" spc="292">
                <a:solidFill>
                  <a:srgbClr val="231F20"/>
                </a:solidFill>
                <a:latin typeface="Open Sauce Bold"/>
              </a:rPr>
              <a:t>Height-measuring device </a:t>
            </a:r>
          </a:p>
          <a:p>
            <a:pPr>
              <a:lnSpc>
                <a:spcPts val="4114"/>
              </a:lnSpc>
            </a:pPr>
            <a:r>
              <a:rPr lang="en-US" sz="2981" spc="292">
                <a:solidFill>
                  <a:srgbClr val="231F20"/>
                </a:solidFill>
                <a:latin typeface="DM Sans Bold"/>
              </a:rPr>
              <a:t>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00226" y="3963714"/>
            <a:ext cx="6383357" cy="101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3663" lvl="1" indent="-321832" algn="just">
              <a:lnSpc>
                <a:spcPts val="4114"/>
              </a:lnSpc>
              <a:buFont typeface="Arial"/>
              <a:buChar char="•"/>
            </a:pPr>
            <a:r>
              <a:rPr lang="en-US" sz="2981" spc="292">
                <a:solidFill>
                  <a:srgbClr val="231F20"/>
                </a:solidFill>
                <a:latin typeface="Open Sauce Bold"/>
              </a:rPr>
              <a:t>Wireless display unit </a:t>
            </a:r>
          </a:p>
          <a:p>
            <a:pPr>
              <a:lnSpc>
                <a:spcPts val="4114"/>
              </a:lnSpc>
            </a:pPr>
            <a:r>
              <a:rPr lang="en-US" sz="2981" spc="292">
                <a:solidFill>
                  <a:srgbClr val="231F20"/>
                </a:solidFill>
                <a:latin typeface="DM Sans Bold"/>
              </a:rPr>
              <a:t>.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590063" y="3831754"/>
            <a:ext cx="2860958" cy="853086"/>
          </a:xfrm>
          <a:custGeom>
            <a:avLst/>
            <a:gdLst/>
            <a:ahLst/>
            <a:cxnLst/>
            <a:rect l="l" t="t" r="r" b="b"/>
            <a:pathLst>
              <a:path w="2860958" h="853086">
                <a:moveTo>
                  <a:pt x="0" y="0"/>
                </a:moveTo>
                <a:lnTo>
                  <a:pt x="2860959" y="0"/>
                </a:lnTo>
                <a:lnTo>
                  <a:pt x="2860959" y="853086"/>
                </a:lnTo>
                <a:lnTo>
                  <a:pt x="0" y="853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894534" y="7980599"/>
            <a:ext cx="1728419" cy="473155"/>
          </a:xfrm>
          <a:custGeom>
            <a:avLst/>
            <a:gdLst/>
            <a:ahLst/>
            <a:cxnLst/>
            <a:rect l="l" t="t" r="r" b="b"/>
            <a:pathLst>
              <a:path w="1728419" h="473155">
                <a:moveTo>
                  <a:pt x="0" y="0"/>
                </a:moveTo>
                <a:lnTo>
                  <a:pt x="1728419" y="0"/>
                </a:lnTo>
                <a:lnTo>
                  <a:pt x="1728419" y="473155"/>
                </a:lnTo>
                <a:lnTo>
                  <a:pt x="0" y="473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310228" y="287052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231F20"/>
                </a:solidFill>
                <a:latin typeface="Oswald Bold"/>
              </a:rPr>
              <a:t>SPECIFICATIONS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29256" y="2209871"/>
            <a:ext cx="9229487" cy="10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842" lvl="1" indent="-343421" algn="just">
              <a:lnSpc>
                <a:spcPts val="4390"/>
              </a:lnSpc>
              <a:buFont typeface="Arial"/>
              <a:buChar char="•"/>
            </a:pPr>
            <a:r>
              <a:rPr lang="en-US" sz="3181" spc="311">
                <a:solidFill>
                  <a:srgbClr val="231F20"/>
                </a:solidFill>
                <a:latin typeface="Open Sauce Bold"/>
              </a:rPr>
              <a:t>MeasureUp comprises of two parts; </a:t>
            </a:r>
          </a:p>
          <a:p>
            <a:pPr>
              <a:lnSpc>
                <a:spcPts val="4390"/>
              </a:lnSpc>
            </a:pPr>
            <a:r>
              <a:rPr lang="en-US" sz="3181" spc="311">
                <a:solidFill>
                  <a:srgbClr val="231F20"/>
                </a:solidFill>
                <a:latin typeface="DM Sans Bold"/>
              </a:rPr>
              <a:t>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0325" y="6501388"/>
            <a:ext cx="6997863" cy="312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5253" lvl="1" indent="-332626" algn="just">
              <a:lnSpc>
                <a:spcPts val="4252"/>
              </a:lnSpc>
              <a:buFont typeface="Arial"/>
              <a:buChar char="•"/>
            </a:pPr>
            <a:r>
              <a:rPr lang="en-US" sz="3081" spc="301">
                <a:solidFill>
                  <a:srgbClr val="231F20"/>
                </a:solidFill>
                <a:latin typeface="Open Sauce Bold"/>
              </a:rPr>
              <a:t>Despite having two parts, our device is ingeniously designed to nest one within the other, resulting in a single, unified device</a:t>
            </a:r>
          </a:p>
          <a:p>
            <a:pPr algn="just">
              <a:lnSpc>
                <a:spcPts val="3700"/>
              </a:lnSpc>
            </a:pPr>
            <a:r>
              <a:rPr lang="en-US" sz="2681" spc="262">
                <a:solidFill>
                  <a:srgbClr val="231F20"/>
                </a:solidFill>
                <a:latin typeface="DM Sans Bold"/>
              </a:rPr>
              <a:t>.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0" y="2031363"/>
            <a:ext cx="16658683" cy="3365125"/>
            <a:chOff x="0" y="0"/>
            <a:chExt cx="3217063" cy="6498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17063" cy="649860"/>
            </a:xfrm>
            <a:custGeom>
              <a:avLst/>
              <a:gdLst/>
              <a:ahLst/>
              <a:cxnLst/>
              <a:rect l="l" t="t" r="r" b="b"/>
              <a:pathLst>
                <a:path w="3217063" h="649860">
                  <a:moveTo>
                    <a:pt x="0" y="0"/>
                  </a:moveTo>
                  <a:lnTo>
                    <a:pt x="3217063" y="0"/>
                  </a:lnTo>
                  <a:lnTo>
                    <a:pt x="3217063" y="649860"/>
                  </a:lnTo>
                  <a:lnTo>
                    <a:pt x="0" y="64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3221" y="5878069"/>
            <a:ext cx="17157210" cy="4117849"/>
            <a:chOff x="0" y="0"/>
            <a:chExt cx="3313336" cy="79522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13336" cy="795224"/>
            </a:xfrm>
            <a:custGeom>
              <a:avLst/>
              <a:gdLst/>
              <a:ahLst/>
              <a:cxnLst/>
              <a:rect l="l" t="t" r="r" b="b"/>
              <a:pathLst>
                <a:path w="3313336" h="795224">
                  <a:moveTo>
                    <a:pt x="0" y="0"/>
                  </a:moveTo>
                  <a:lnTo>
                    <a:pt x="3313336" y="0"/>
                  </a:lnTo>
                  <a:lnTo>
                    <a:pt x="3313336" y="795224"/>
                  </a:lnTo>
                  <a:lnTo>
                    <a:pt x="0" y="795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5731" y="314238"/>
            <a:ext cx="2710810" cy="3445204"/>
          </a:xfrm>
          <a:custGeom>
            <a:avLst/>
            <a:gdLst/>
            <a:ahLst/>
            <a:cxnLst/>
            <a:rect l="l" t="t" r="r" b="b"/>
            <a:pathLst>
              <a:path w="2710810" h="3445204">
                <a:moveTo>
                  <a:pt x="0" y="0"/>
                </a:moveTo>
                <a:lnTo>
                  <a:pt x="2710811" y="0"/>
                </a:lnTo>
                <a:lnTo>
                  <a:pt x="2710811" y="3445204"/>
                </a:lnTo>
                <a:lnTo>
                  <a:pt x="0" y="3445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912" r="-489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4970">
            <a:off x="10457465" y="3368586"/>
            <a:ext cx="4327961" cy="4390483"/>
          </a:xfrm>
          <a:custGeom>
            <a:avLst/>
            <a:gdLst/>
            <a:ahLst/>
            <a:cxnLst/>
            <a:rect l="l" t="t" r="r" b="b"/>
            <a:pathLst>
              <a:path w="4327961" h="4390483">
                <a:moveTo>
                  <a:pt x="0" y="0"/>
                </a:moveTo>
                <a:lnTo>
                  <a:pt x="4327961" y="0"/>
                </a:lnTo>
                <a:lnTo>
                  <a:pt x="4327961" y="4390483"/>
                </a:lnTo>
                <a:lnTo>
                  <a:pt x="0" y="4390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50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479576">
            <a:off x="6476750" y="2658756"/>
            <a:ext cx="4433250" cy="2002530"/>
          </a:xfrm>
          <a:custGeom>
            <a:avLst/>
            <a:gdLst/>
            <a:ahLst/>
            <a:cxnLst/>
            <a:rect l="l" t="t" r="r" b="b"/>
            <a:pathLst>
              <a:path w="4433250" h="2002530">
                <a:moveTo>
                  <a:pt x="0" y="0"/>
                </a:moveTo>
                <a:lnTo>
                  <a:pt x="4433250" y="0"/>
                </a:lnTo>
                <a:lnTo>
                  <a:pt x="4433250" y="2002530"/>
                </a:lnTo>
                <a:lnTo>
                  <a:pt x="0" y="2002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9773" y="835780"/>
            <a:ext cx="1495320" cy="2402120"/>
          </a:xfrm>
          <a:custGeom>
            <a:avLst/>
            <a:gdLst/>
            <a:ahLst/>
            <a:cxnLst/>
            <a:rect l="l" t="t" r="r" b="b"/>
            <a:pathLst>
              <a:path w="1495320" h="2402120">
                <a:moveTo>
                  <a:pt x="0" y="0"/>
                </a:moveTo>
                <a:lnTo>
                  <a:pt x="1495320" y="0"/>
                </a:lnTo>
                <a:lnTo>
                  <a:pt x="1495320" y="2402120"/>
                </a:lnTo>
                <a:lnTo>
                  <a:pt x="0" y="2402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53908" y="4846972"/>
            <a:ext cx="2378497" cy="2057400"/>
          </a:xfrm>
          <a:custGeom>
            <a:avLst/>
            <a:gdLst/>
            <a:ahLst/>
            <a:cxnLst/>
            <a:rect l="l" t="t" r="r" b="b"/>
            <a:pathLst>
              <a:path w="2378497" h="2057400">
                <a:moveTo>
                  <a:pt x="0" y="0"/>
                </a:moveTo>
                <a:lnTo>
                  <a:pt x="2378497" y="0"/>
                </a:lnTo>
                <a:lnTo>
                  <a:pt x="237849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491462" y="649272"/>
            <a:ext cx="6767838" cy="271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913" lvl="1" indent="-338456" algn="just">
              <a:lnSpc>
                <a:spcPts val="4326"/>
              </a:lnSpc>
              <a:buFont typeface="Arial"/>
              <a:buChar char="•"/>
            </a:pPr>
            <a:r>
              <a:rPr lang="en-US" sz="3135" spc="307">
                <a:solidFill>
                  <a:srgbClr val="231F20"/>
                </a:solidFill>
                <a:latin typeface="DM Sans Bold"/>
              </a:rPr>
              <a:t>Patient doesn't require third-party guidance; the in built buzzer will guide them.</a:t>
            </a:r>
          </a:p>
          <a:p>
            <a:pPr algn="just">
              <a:lnSpc>
                <a:spcPts val="4467"/>
              </a:lnSpc>
            </a:pPr>
            <a:endParaRPr lang="en-US" sz="3135" spc="307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55610" y="3939990"/>
            <a:ext cx="4881862" cy="326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6"/>
              </a:lnSpc>
            </a:pPr>
            <a:r>
              <a:rPr lang="en-US" sz="3135" spc="307">
                <a:solidFill>
                  <a:srgbClr val="231F20"/>
                </a:solidFill>
                <a:latin typeface="DM Sans Bold"/>
              </a:rPr>
              <a:t>No need of a phone, PC or a laptop. The wireless display will display the height measure</a:t>
            </a:r>
          </a:p>
          <a:p>
            <a:pPr algn="just">
              <a:lnSpc>
                <a:spcPts val="4467"/>
              </a:lnSpc>
            </a:pPr>
            <a:endParaRPr lang="en-US" sz="3135" spc="307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5731" y="8234681"/>
            <a:ext cx="7996849" cy="199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6"/>
              </a:lnSpc>
            </a:pPr>
            <a:r>
              <a:rPr lang="en-US" sz="3135" spc="307">
                <a:solidFill>
                  <a:srgbClr val="231F20"/>
                </a:solidFill>
                <a:latin typeface="DM Sans Bold"/>
              </a:rPr>
              <a:t>Measured height in Feet and in Centimetres</a:t>
            </a:r>
          </a:p>
          <a:p>
            <a:pPr>
              <a:lnSpc>
                <a:spcPts val="2853"/>
              </a:lnSpc>
            </a:pPr>
            <a:endParaRPr lang="en-US" sz="3135" spc="307">
              <a:solidFill>
                <a:srgbClr val="231F20"/>
              </a:solidFill>
              <a:latin typeface="DM Sans Bold"/>
            </a:endParaRPr>
          </a:p>
          <a:p>
            <a:pPr>
              <a:lnSpc>
                <a:spcPts val="4467"/>
              </a:lnSpc>
            </a:pPr>
            <a:endParaRPr lang="en-US" sz="3135" spc="307">
              <a:solidFill>
                <a:srgbClr val="231F20"/>
              </a:solidFill>
              <a:latin typeface="DM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807963" y="337267"/>
            <a:ext cx="16672074" cy="7319745"/>
            <a:chOff x="0" y="0"/>
            <a:chExt cx="3219649" cy="14135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9649" cy="1413562"/>
            </a:xfrm>
            <a:custGeom>
              <a:avLst/>
              <a:gdLst/>
              <a:ahLst/>
              <a:cxnLst/>
              <a:rect l="l" t="t" r="r" b="b"/>
              <a:pathLst>
                <a:path w="3219649" h="1413562">
                  <a:moveTo>
                    <a:pt x="0" y="0"/>
                  </a:moveTo>
                  <a:lnTo>
                    <a:pt x="3219649" y="0"/>
                  </a:lnTo>
                  <a:lnTo>
                    <a:pt x="3219649" y="1413562"/>
                  </a:lnTo>
                  <a:lnTo>
                    <a:pt x="0" y="14135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7963" y="7924954"/>
            <a:ext cx="16672074" cy="1832840"/>
            <a:chOff x="0" y="0"/>
            <a:chExt cx="3219649" cy="3539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19649" cy="353951"/>
            </a:xfrm>
            <a:custGeom>
              <a:avLst/>
              <a:gdLst/>
              <a:ahLst/>
              <a:cxnLst/>
              <a:rect l="l" t="t" r="r" b="b"/>
              <a:pathLst>
                <a:path w="3219649" h="353951">
                  <a:moveTo>
                    <a:pt x="0" y="0"/>
                  </a:moveTo>
                  <a:lnTo>
                    <a:pt x="3219649" y="0"/>
                  </a:lnTo>
                  <a:lnTo>
                    <a:pt x="3219649" y="353951"/>
                  </a:lnTo>
                  <a:lnTo>
                    <a:pt x="0" y="3539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954537" y="8049529"/>
            <a:ext cx="728856" cy="1601880"/>
          </a:xfrm>
          <a:custGeom>
            <a:avLst/>
            <a:gdLst/>
            <a:ahLst/>
            <a:cxnLst/>
            <a:rect l="l" t="t" r="r" b="b"/>
            <a:pathLst>
              <a:path w="728856" h="1601880">
                <a:moveTo>
                  <a:pt x="0" y="0"/>
                </a:moveTo>
                <a:lnTo>
                  <a:pt x="728856" y="0"/>
                </a:lnTo>
                <a:lnTo>
                  <a:pt x="728856" y="1601880"/>
                </a:lnTo>
                <a:lnTo>
                  <a:pt x="0" y="16018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019156" y="8766840"/>
            <a:ext cx="849821" cy="789271"/>
          </a:xfrm>
          <a:custGeom>
            <a:avLst/>
            <a:gdLst/>
            <a:ahLst/>
            <a:cxnLst/>
            <a:rect l="l" t="t" r="r" b="b"/>
            <a:pathLst>
              <a:path w="849821" h="789271">
                <a:moveTo>
                  <a:pt x="0" y="0"/>
                </a:moveTo>
                <a:lnTo>
                  <a:pt x="849821" y="0"/>
                </a:lnTo>
                <a:lnTo>
                  <a:pt x="849821" y="789271"/>
                </a:lnTo>
                <a:lnTo>
                  <a:pt x="0" y="7892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9957507" y="8169552"/>
            <a:ext cx="2852425" cy="671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</a:pPr>
            <a:r>
              <a:rPr lang="en-US" sz="3925">
                <a:solidFill>
                  <a:srgbClr val="231F20"/>
                </a:solidFill>
                <a:latin typeface="Montserrat"/>
              </a:rPr>
              <a:t> IMPERIAL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27695" y="8884289"/>
            <a:ext cx="2852425" cy="671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</a:pPr>
            <a:r>
              <a:rPr lang="en-US" sz="3925">
                <a:solidFill>
                  <a:srgbClr val="231F20"/>
                </a:solidFill>
                <a:latin typeface="Montserrat"/>
              </a:rPr>
              <a:t>METRIC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143156" y="8766840"/>
            <a:ext cx="849821" cy="789271"/>
          </a:xfrm>
          <a:custGeom>
            <a:avLst/>
            <a:gdLst/>
            <a:ahLst/>
            <a:cxnLst/>
            <a:rect l="l" t="t" r="r" b="b"/>
            <a:pathLst>
              <a:path w="849821" h="789271">
                <a:moveTo>
                  <a:pt x="0" y="0"/>
                </a:moveTo>
                <a:lnTo>
                  <a:pt x="849821" y="0"/>
                </a:lnTo>
                <a:lnTo>
                  <a:pt x="849821" y="789271"/>
                </a:lnTo>
                <a:lnTo>
                  <a:pt x="0" y="7892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23738" y="1458256"/>
            <a:ext cx="8435562" cy="9911460"/>
          </a:xfrm>
          <a:custGeom>
            <a:avLst/>
            <a:gdLst/>
            <a:ahLst/>
            <a:cxnLst/>
            <a:rect l="l" t="t" r="r" b="b"/>
            <a:pathLst>
              <a:path w="8435562" h="9911460">
                <a:moveTo>
                  <a:pt x="0" y="0"/>
                </a:moveTo>
                <a:lnTo>
                  <a:pt x="8435562" y="0"/>
                </a:lnTo>
                <a:lnTo>
                  <a:pt x="8435562" y="9911460"/>
                </a:lnTo>
                <a:lnTo>
                  <a:pt x="0" y="9911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64" t="-2160" r="-60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72018" y="635080"/>
            <a:ext cx="7671982" cy="241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45"/>
              </a:lnSpc>
            </a:pPr>
            <a:r>
              <a:rPr lang="en-US" sz="8900" spc="872">
                <a:solidFill>
                  <a:srgbClr val="231F20"/>
                </a:solidFill>
                <a:latin typeface="Oswald Bold"/>
              </a:rPr>
              <a:t>CHALLENGES  WE FACED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2183" y="3514145"/>
            <a:ext cx="8171817" cy="629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465" lvl="1" indent="-301232">
              <a:lnSpc>
                <a:spcPts val="3850"/>
              </a:lnSpc>
              <a:buFont typeface="Arial"/>
              <a:buChar char="•"/>
            </a:pPr>
            <a:r>
              <a:rPr lang="en-US" sz="2790" spc="273">
                <a:solidFill>
                  <a:srgbClr val="231F20"/>
                </a:solidFill>
                <a:latin typeface="DM Sans"/>
              </a:rPr>
              <a:t>Initially we designed MeasureUp using Bluetooth modules </a:t>
            </a:r>
          </a:p>
          <a:p>
            <a:pPr>
              <a:lnSpc>
                <a:spcPts val="3850"/>
              </a:lnSpc>
            </a:pPr>
            <a:endParaRPr lang="en-US" sz="2790" spc="273">
              <a:solidFill>
                <a:srgbClr val="231F20"/>
              </a:solidFill>
              <a:latin typeface="DM Sans"/>
            </a:endParaRPr>
          </a:p>
          <a:p>
            <a:pPr marL="602465" lvl="1" indent="-301232">
              <a:lnSpc>
                <a:spcPts val="3850"/>
              </a:lnSpc>
              <a:buFont typeface="Arial"/>
              <a:buChar char="•"/>
            </a:pPr>
            <a:r>
              <a:rPr lang="en-US" sz="2790" spc="273">
                <a:solidFill>
                  <a:srgbClr val="231F20"/>
                </a:solidFill>
                <a:latin typeface="DM Sans Bold"/>
              </a:rPr>
              <a:t>After the feedback we received at the initial project evaluation we decided to use NRF modules and fully automate the process without using PCs, Phones or Laptops</a:t>
            </a:r>
          </a:p>
          <a:p>
            <a:pPr>
              <a:lnSpc>
                <a:spcPts val="3850"/>
              </a:lnSpc>
            </a:pPr>
            <a:endParaRPr lang="en-US" sz="2790" spc="273">
              <a:solidFill>
                <a:srgbClr val="231F20"/>
              </a:solidFill>
              <a:latin typeface="DM Sans Bold"/>
            </a:endParaRPr>
          </a:p>
          <a:p>
            <a:pPr marL="602466" lvl="1" indent="-301233">
              <a:lnSpc>
                <a:spcPts val="3850"/>
              </a:lnSpc>
              <a:buFont typeface="Arial"/>
              <a:buChar char="•"/>
            </a:pPr>
            <a:r>
              <a:rPr lang="en-US" sz="2790" spc="273">
                <a:solidFill>
                  <a:srgbClr val="231F20"/>
                </a:solidFill>
                <a:latin typeface="DM Sans"/>
              </a:rPr>
              <a:t> At that we phase since we have already designed a PCB it was a challenge to change it according to the current need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11859803" y="188115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483" b="20483"/>
          <a:stretch>
            <a:fillRect/>
          </a:stretch>
        </p:blipFill>
        <p:spPr>
          <a:xfrm>
            <a:off x="10259713" y="0"/>
            <a:ext cx="5857221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147280" y="1028700"/>
            <a:ext cx="4424480" cy="1581752"/>
          </a:xfrm>
          <a:custGeom>
            <a:avLst/>
            <a:gdLst/>
            <a:ahLst/>
            <a:cxnLst/>
            <a:rect l="l" t="t" r="r" b="b"/>
            <a:pathLst>
              <a:path w="4424480" h="1581752">
                <a:moveTo>
                  <a:pt x="0" y="0"/>
                </a:moveTo>
                <a:lnTo>
                  <a:pt x="4424480" y="0"/>
                </a:lnTo>
                <a:lnTo>
                  <a:pt x="4424480" y="1581752"/>
                </a:lnTo>
                <a:lnTo>
                  <a:pt x="0" y="1581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53344" y="2716704"/>
            <a:ext cx="5987873" cy="505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5"/>
              </a:lnSpc>
            </a:pPr>
            <a:r>
              <a:rPr lang="en-US" sz="9600" dirty="0">
                <a:solidFill>
                  <a:srgbClr val="000000"/>
                </a:solidFill>
                <a:latin typeface="Oswald Bold Italics"/>
              </a:rPr>
              <a:t>TESTING </a:t>
            </a:r>
          </a:p>
          <a:p>
            <a:pPr algn="ctr">
              <a:lnSpc>
                <a:spcPts val="13225"/>
              </a:lnSpc>
            </a:pPr>
            <a:r>
              <a:rPr lang="en-US" sz="9600" dirty="0">
                <a:solidFill>
                  <a:srgbClr val="000000"/>
                </a:solidFill>
                <a:latin typeface="Oswald Bold Italics"/>
              </a:rPr>
              <a:t>OUR </a:t>
            </a:r>
          </a:p>
          <a:p>
            <a:pPr>
              <a:lnSpc>
                <a:spcPts val="14363"/>
              </a:lnSpc>
              <a:spcBef>
                <a:spcPct val="0"/>
              </a:spcBef>
            </a:pPr>
            <a:r>
              <a:rPr lang="en-US" sz="10000" dirty="0">
                <a:solidFill>
                  <a:srgbClr val="000000"/>
                </a:solidFill>
                <a:latin typeface="Oswald Bold Italics"/>
              </a:rPr>
              <a:t>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-5314570" y="-947387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580377">
            <a:off x="12110749" y="7741793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73754" y="5143500"/>
            <a:ext cx="3145217" cy="3434885"/>
            <a:chOff x="0" y="0"/>
            <a:chExt cx="862412" cy="941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86766" y="3795439"/>
            <a:ext cx="2706695" cy="269612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 rot="-6000">
              <a:off x="-24077" y="117241"/>
              <a:ext cx="6544230" cy="6248132"/>
            </a:xfrm>
            <a:custGeom>
              <a:avLst/>
              <a:gdLst/>
              <a:ahLst/>
              <a:cxnLst/>
              <a:rect l="l" t="t" r="r" b="b"/>
              <a:pathLst>
                <a:path w="6544230" h="6248132">
                  <a:moveTo>
                    <a:pt x="3277555" y="6944"/>
                  </a:moveTo>
                  <a:cubicBezTo>
                    <a:pt x="2160603" y="0"/>
                    <a:pt x="1125309" y="591220"/>
                    <a:pt x="563695" y="1556735"/>
                  </a:cubicBezTo>
                  <a:cubicBezTo>
                    <a:pt x="2081" y="2522251"/>
                    <a:pt x="0" y="3714462"/>
                    <a:pt x="558240" y="4681933"/>
                  </a:cubicBezTo>
                  <a:cubicBezTo>
                    <a:pt x="1116481" y="5649403"/>
                    <a:pt x="2149705" y="6244233"/>
                    <a:pt x="3266674" y="6241187"/>
                  </a:cubicBezTo>
                  <a:cubicBezTo>
                    <a:pt x="4383627" y="6248132"/>
                    <a:pt x="5418920" y="5656912"/>
                    <a:pt x="5980535" y="4691396"/>
                  </a:cubicBezTo>
                  <a:cubicBezTo>
                    <a:pt x="6542149" y="3725881"/>
                    <a:pt x="6544230" y="2533669"/>
                    <a:pt x="5985989" y="1566199"/>
                  </a:cubicBezTo>
                  <a:cubicBezTo>
                    <a:pt x="5427749" y="598729"/>
                    <a:pt x="4394525" y="3899"/>
                    <a:pt x="3277555" y="6945"/>
                  </a:cubicBezTo>
                  <a:close/>
                </a:path>
              </a:pathLst>
            </a:custGeom>
            <a:blipFill>
              <a:blip r:embed="rId5"/>
              <a:stretch>
                <a:fillRect l="-33593" t="-30094" r="-37968" b="-4293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63378" y="5003751"/>
            <a:ext cx="3145217" cy="3434885"/>
            <a:chOff x="0" y="0"/>
            <a:chExt cx="862412" cy="941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026698" y="3719499"/>
            <a:ext cx="2706695" cy="2696122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62527" y="4951650"/>
            <a:ext cx="3145217" cy="3434885"/>
            <a:chOff x="0" y="0"/>
            <a:chExt cx="862412" cy="941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548359" y="3719499"/>
            <a:ext cx="2706695" cy="2696122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4541033" y="4951650"/>
            <a:ext cx="3145217" cy="3434885"/>
            <a:chOff x="0" y="0"/>
            <a:chExt cx="862412" cy="941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4760295" y="3852849"/>
            <a:ext cx="2706695" cy="2696122"/>
            <a:chOff x="0" y="0"/>
            <a:chExt cx="6502400" cy="6477000"/>
          </a:xfrm>
        </p:grpSpPr>
        <p:sp>
          <p:nvSpPr>
            <p:cNvPr id="31" name="Freeform 31"/>
            <p:cNvSpPr/>
            <p:nvPr/>
          </p:nvSpPr>
          <p:spPr>
            <a:xfrm rot="42000">
              <a:off x="-30080" y="105773"/>
              <a:ext cx="6556236" cy="6271068"/>
            </a:xfrm>
            <a:custGeom>
              <a:avLst/>
              <a:gdLst/>
              <a:ahLst/>
              <a:cxnLst/>
              <a:rect l="l" t="t" r="r" b="b"/>
              <a:pathLst>
                <a:path w="6556236" h="6271068">
                  <a:moveTo>
                    <a:pt x="3240036" y="18640"/>
                  </a:moveTo>
                  <a:cubicBezTo>
                    <a:pt x="2123095" y="27291"/>
                    <a:pt x="1096158" y="632909"/>
                    <a:pt x="548079" y="1606171"/>
                  </a:cubicBezTo>
                  <a:cubicBezTo>
                    <a:pt x="0" y="2579434"/>
                    <a:pt x="14565" y="3771559"/>
                    <a:pt x="586259" y="4731140"/>
                  </a:cubicBezTo>
                  <a:cubicBezTo>
                    <a:pt x="1157953" y="5690722"/>
                    <a:pt x="2199381" y="6271068"/>
                    <a:pt x="3316200" y="6252427"/>
                  </a:cubicBezTo>
                  <a:cubicBezTo>
                    <a:pt x="4433140" y="6243776"/>
                    <a:pt x="5460078" y="5638159"/>
                    <a:pt x="6008157" y="4664896"/>
                  </a:cubicBezTo>
                  <a:cubicBezTo>
                    <a:pt x="6556236" y="3691634"/>
                    <a:pt x="6541671" y="2499509"/>
                    <a:pt x="5969976" y="1539927"/>
                  </a:cubicBezTo>
                  <a:cubicBezTo>
                    <a:pt x="5398282" y="580346"/>
                    <a:pt x="4356854" y="0"/>
                    <a:pt x="3240036" y="18640"/>
                  </a:cubicBezTo>
                  <a:close/>
                </a:path>
              </a:pathLst>
            </a:custGeom>
            <a:blipFill>
              <a:blip r:embed="rId9"/>
              <a:stretch>
                <a:fillRect l="-6813" t="-12990" r="-5676" b="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9599" y="6678617"/>
            <a:ext cx="251386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Risini Kumarasinghe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5481" y="7669217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Index no : 210321X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63378" y="6558496"/>
            <a:ext cx="314659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Nadun Rajapakshe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228996" y="7516817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Index no : 210504L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62527" y="6558496"/>
            <a:ext cx="314521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Chathura Weerasinghe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717014" y="7516817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Index no : 210687X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41033" y="6678617"/>
            <a:ext cx="314521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Isiri Withanawasam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957203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Index no : 210732H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31536" y="3945552"/>
            <a:ext cx="7130318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</Words>
  <Application>Microsoft Office PowerPoint</Application>
  <PresentationFormat>Custom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Oswald Bold Italics</vt:lpstr>
      <vt:lpstr>Calibri</vt:lpstr>
      <vt:lpstr>Arial</vt:lpstr>
      <vt:lpstr>Oswald Bold</vt:lpstr>
      <vt:lpstr>Montserrat</vt:lpstr>
      <vt:lpstr>Montserrat Classic Bold</vt:lpstr>
      <vt:lpstr>Oswald</vt:lpstr>
      <vt:lpstr>DM Sans Bold</vt:lpstr>
      <vt:lpstr>DM Sans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MeasureUP- Team Leptons</dc:title>
  <cp:lastModifiedBy>Ranil Kumarasinghe</cp:lastModifiedBy>
  <cp:revision>2</cp:revision>
  <dcterms:created xsi:type="dcterms:W3CDTF">2006-08-16T00:00:00Z</dcterms:created>
  <dcterms:modified xsi:type="dcterms:W3CDTF">2023-08-17T13:08:33Z</dcterms:modified>
  <dc:identifier>DAFqlsP2izI</dc:identifier>
</cp:coreProperties>
</file>